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" panose="00000500000000000000" pitchFamily="2" charset="-52"/>
      <p:regular r:id="rId12"/>
    </p:embeddedFont>
    <p:embeddedFont>
      <p:font typeface="Montserrat Bold" panose="020B0604020202020204" charset="-52"/>
      <p:regular r:id="rId13"/>
    </p:embeddedFont>
    <p:embeddedFont>
      <p:font typeface="Open Sans Extra Bold" panose="020B0604020202020204" charset="0"/>
      <p:regular r:id="rId14"/>
    </p:embeddedFont>
    <p:embeddedFont>
      <p:font typeface="Poppins" panose="00000500000000000000" pitchFamily="2" charset="0"/>
      <p:regular r:id="rId15"/>
    </p:embeddedFont>
    <p:embeddedFont>
      <p:font typeface="Poppi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620" y="-1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hyperlink" Target="tel:749924097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7502" y="5590237"/>
            <a:ext cx="14099416" cy="140994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929195" y="8389571"/>
            <a:ext cx="3735531" cy="37355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573918" y="3352835"/>
            <a:ext cx="9146584" cy="5246370"/>
            <a:chOff x="0" y="0"/>
            <a:chExt cx="7981950" cy="4578350"/>
          </a:xfrm>
        </p:grpSpPr>
        <p:sp>
          <p:nvSpPr>
            <p:cNvPr id="16" name="Freeform 16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2329" b="-2329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1140554" y="1512360"/>
            <a:ext cx="1677073" cy="1347648"/>
          </a:xfrm>
          <a:custGeom>
            <a:avLst/>
            <a:gdLst/>
            <a:ahLst/>
            <a:cxnLst/>
            <a:rect l="l" t="t" r="r" b="b"/>
            <a:pathLst>
              <a:path w="1677073" h="1347648">
                <a:moveTo>
                  <a:pt x="0" y="0"/>
                </a:moveTo>
                <a:lnTo>
                  <a:pt x="1677073" y="0"/>
                </a:lnTo>
                <a:lnTo>
                  <a:pt x="1677073" y="1347648"/>
                </a:lnTo>
                <a:lnTo>
                  <a:pt x="0" y="1347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01" t="-5091" r="-7479" b="-538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147210" y="1632026"/>
            <a:ext cx="1691371" cy="1227982"/>
          </a:xfrm>
          <a:custGeom>
            <a:avLst/>
            <a:gdLst/>
            <a:ahLst/>
            <a:cxnLst/>
            <a:rect l="l" t="t" r="r" b="b"/>
            <a:pathLst>
              <a:path w="1691371" h="1227982">
                <a:moveTo>
                  <a:pt x="0" y="0"/>
                </a:moveTo>
                <a:lnTo>
                  <a:pt x="1691371" y="0"/>
                </a:lnTo>
                <a:lnTo>
                  <a:pt x="1691371" y="1227982"/>
                </a:lnTo>
                <a:lnTo>
                  <a:pt x="0" y="122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-61429" y="-581057"/>
            <a:ext cx="17948098" cy="260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48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489"/>
              </a:lnSpc>
              <a:spcBef>
                <a:spcPct val="0"/>
              </a:spcBef>
            </a:pPr>
            <a:r>
              <a:rPr lang="en-US" sz="2492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Муниципальное общеобразовательное учреждение</a:t>
            </a:r>
          </a:p>
          <a:p>
            <a:pPr algn="ctr">
              <a:lnSpc>
                <a:spcPts val="3489"/>
              </a:lnSpc>
              <a:spcBef>
                <a:spcPct val="0"/>
              </a:spcBef>
            </a:pPr>
            <a:r>
              <a:rPr lang="en-US" sz="2492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«Лингвистическая школа» муниципального образования городской округ Люберцы </a:t>
            </a:r>
          </a:p>
          <a:p>
            <a:pPr algn="ctr">
              <a:lnSpc>
                <a:spcPts val="3489"/>
              </a:lnSpc>
              <a:spcBef>
                <a:spcPct val="0"/>
              </a:spcBef>
            </a:pPr>
            <a:r>
              <a:rPr lang="en-US" sz="2492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Московской области</a:t>
            </a:r>
          </a:p>
          <a:p>
            <a:pPr algn="ctr">
              <a:lnSpc>
                <a:spcPts val="3489"/>
              </a:lnSpc>
              <a:spcBef>
                <a:spcPct val="0"/>
              </a:spcBef>
            </a:pPr>
            <a:endParaRPr lang="en-US" sz="2492" b="1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97593" y="2064334"/>
            <a:ext cx="8076325" cy="203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Цифровая волна 2024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3121" y="4524831"/>
            <a:ext cx="7865269" cy="172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  <a:spcBef>
                <a:spcPct val="0"/>
              </a:spcBef>
            </a:pPr>
            <a:r>
              <a:rPr lang="en-US" sz="2497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Конкурсная работа:</a:t>
            </a:r>
          </a:p>
          <a:p>
            <a:pPr algn="ctr">
              <a:lnSpc>
                <a:spcPts val="3496"/>
              </a:lnSpc>
              <a:spcBef>
                <a:spcPct val="0"/>
              </a:spcBef>
            </a:pPr>
            <a:r>
              <a:rPr lang="en-US" sz="2497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«Использование нейросетей в образовании: </a:t>
            </a:r>
          </a:p>
          <a:p>
            <a:pPr algn="ctr">
              <a:lnSpc>
                <a:spcPts val="3496"/>
              </a:lnSpc>
              <a:spcBef>
                <a:spcPct val="0"/>
              </a:spcBef>
            </a:pPr>
            <a:r>
              <a:rPr lang="en-US" sz="2497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Новые горизонты обучения»</a:t>
            </a:r>
          </a:p>
          <a:p>
            <a:pPr algn="ctr">
              <a:lnSpc>
                <a:spcPts val="3496"/>
              </a:lnSpc>
              <a:spcBef>
                <a:spcPct val="0"/>
              </a:spcBef>
            </a:pPr>
            <a:endParaRPr lang="en-US" sz="2497" b="1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7857" y="6681108"/>
            <a:ext cx="5349627" cy="2165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6"/>
              </a:lnSpc>
              <a:spcBef>
                <a:spcPct val="0"/>
              </a:spcBef>
            </a:pPr>
            <a:r>
              <a:rPr lang="en-US" sz="2497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ФИО представителей</a:t>
            </a:r>
          </a:p>
          <a:p>
            <a:pPr algn="l">
              <a:lnSpc>
                <a:spcPts val="3496"/>
              </a:lnSpc>
              <a:spcBef>
                <a:spcPct val="0"/>
              </a:spcBef>
            </a:pPr>
            <a:r>
              <a:rPr lang="en-US" sz="2497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образовательной организации: </a:t>
            </a:r>
          </a:p>
          <a:p>
            <a:pPr algn="l">
              <a:lnSpc>
                <a:spcPts val="3496"/>
              </a:lnSpc>
              <a:spcBef>
                <a:spcPct val="0"/>
              </a:spcBef>
            </a:pPr>
            <a:r>
              <a:rPr lang="en-US" sz="2497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Топал Диана Александровна</a:t>
            </a:r>
          </a:p>
          <a:p>
            <a:pPr algn="l">
              <a:lnSpc>
                <a:spcPts val="3496"/>
              </a:lnSpc>
              <a:spcBef>
                <a:spcPct val="0"/>
              </a:spcBef>
            </a:pPr>
            <a:r>
              <a:rPr lang="en-US" sz="2497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Устюхина Юлия Сергеевна</a:t>
            </a:r>
          </a:p>
          <a:p>
            <a:pPr algn="l">
              <a:lnSpc>
                <a:spcPts val="3496"/>
              </a:lnSpc>
              <a:spcBef>
                <a:spcPct val="0"/>
              </a:spcBef>
            </a:pPr>
            <a:endParaRPr lang="en-US" sz="2497">
              <a:solidFill>
                <a:srgbClr val="051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13692" y="2975479"/>
            <a:ext cx="9536805" cy="92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68"/>
              </a:lnSpc>
              <a:spcBef>
                <a:spcPct val="0"/>
              </a:spcBef>
            </a:pPr>
            <a:r>
              <a:rPr lang="en-US" sz="5477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СПАСИБО ЗА ВНИМАНИЕ 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837743" y="6799744"/>
            <a:ext cx="2419161" cy="2409711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13080" r="-1428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603709" y="8590811"/>
            <a:ext cx="356771" cy="356771"/>
          </a:xfrm>
          <a:custGeom>
            <a:avLst/>
            <a:gdLst/>
            <a:ahLst/>
            <a:cxnLst/>
            <a:rect l="l" t="t" r="r" b="b"/>
            <a:pathLst>
              <a:path w="356771" h="356771">
                <a:moveTo>
                  <a:pt x="0" y="0"/>
                </a:moveTo>
                <a:lnTo>
                  <a:pt x="356771" y="0"/>
                </a:lnTo>
                <a:lnTo>
                  <a:pt x="356771" y="356771"/>
                </a:lnTo>
                <a:lnTo>
                  <a:pt x="0" y="356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03709" y="9091843"/>
            <a:ext cx="356771" cy="356771"/>
          </a:xfrm>
          <a:custGeom>
            <a:avLst/>
            <a:gdLst/>
            <a:ahLst/>
            <a:cxnLst/>
            <a:rect l="l" t="t" r="r" b="b"/>
            <a:pathLst>
              <a:path w="356771" h="356771">
                <a:moveTo>
                  <a:pt x="0" y="0"/>
                </a:moveTo>
                <a:lnTo>
                  <a:pt x="356771" y="0"/>
                </a:lnTo>
                <a:lnTo>
                  <a:pt x="356771" y="356770"/>
                </a:lnTo>
                <a:lnTo>
                  <a:pt x="0" y="35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603709" y="9599632"/>
            <a:ext cx="356771" cy="356771"/>
          </a:xfrm>
          <a:custGeom>
            <a:avLst/>
            <a:gdLst/>
            <a:ahLst/>
            <a:cxnLst/>
            <a:rect l="l" t="t" r="r" b="b"/>
            <a:pathLst>
              <a:path w="356771" h="356771">
                <a:moveTo>
                  <a:pt x="0" y="0"/>
                </a:moveTo>
                <a:lnTo>
                  <a:pt x="356771" y="0"/>
                </a:lnTo>
                <a:lnTo>
                  <a:pt x="356771" y="356771"/>
                </a:lnTo>
                <a:lnTo>
                  <a:pt x="0" y="356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2398912" y="0"/>
            <a:ext cx="5889088" cy="756959"/>
            <a:chOff x="0" y="0"/>
            <a:chExt cx="1551036" cy="1993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98912" y="9530041"/>
            <a:ext cx="5889088" cy="756959"/>
            <a:chOff x="0" y="0"/>
            <a:chExt cx="1551036" cy="1993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4925441" y="3609788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0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398912" y="756959"/>
            <a:ext cx="5889088" cy="8773081"/>
          </a:xfrm>
          <a:custGeom>
            <a:avLst/>
            <a:gdLst/>
            <a:ahLst/>
            <a:cxnLst/>
            <a:rect l="l" t="t" r="r" b="b"/>
            <a:pathLst>
              <a:path w="5889088" h="8773081">
                <a:moveTo>
                  <a:pt x="0" y="0"/>
                </a:moveTo>
                <a:lnTo>
                  <a:pt x="5889088" y="0"/>
                </a:lnTo>
                <a:lnTo>
                  <a:pt x="5889088" y="8773082"/>
                </a:lnTo>
                <a:lnTo>
                  <a:pt x="0" y="8773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1421" r="-909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446254" y="6725973"/>
            <a:ext cx="5464074" cy="45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20"/>
              </a:lnSpc>
              <a:spcBef>
                <a:spcPct val="0"/>
              </a:spcBef>
            </a:pPr>
            <a:r>
              <a:rPr lang="en-US" sz="2586" b="1" spc="-51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МОУ “Лингвистическая школа”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46254" y="7128263"/>
            <a:ext cx="3503451" cy="907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0"/>
              </a:lnSpc>
            </a:pPr>
            <a:r>
              <a:rPr lang="en-US" sz="1707" spc="-34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городской округ Люберцы </a:t>
            </a:r>
          </a:p>
          <a:p>
            <a:pPr algn="l">
              <a:lnSpc>
                <a:spcPts val="2390"/>
              </a:lnSpc>
            </a:pPr>
            <a:r>
              <a:rPr lang="en-US" sz="1707" spc="-34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Московской области</a:t>
            </a:r>
          </a:p>
          <a:p>
            <a:pPr marL="0" lvl="1" indent="0" algn="l">
              <a:lnSpc>
                <a:spcPts val="2390"/>
              </a:lnSpc>
              <a:spcBef>
                <a:spcPct val="0"/>
              </a:spcBef>
            </a:pPr>
            <a:endParaRPr lang="en-US" sz="1707" spc="-34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83236" y="9044218"/>
            <a:ext cx="3385651" cy="28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265"/>
              </a:lnSpc>
              <a:spcBef>
                <a:spcPct val="0"/>
              </a:spcBef>
            </a:pPr>
            <a:r>
              <a:rPr lang="en-US" sz="1618" spc="-32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https://lingsch.edumsko.ru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83236" y="9610475"/>
            <a:ext cx="3385651" cy="28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265"/>
              </a:lnSpc>
              <a:spcBef>
                <a:spcPct val="0"/>
              </a:spcBef>
            </a:pPr>
            <a:r>
              <a:rPr lang="en-US" sz="1618" spc="-32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Сиреневый бульвар, 1, Люберцы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83236" y="8579098"/>
            <a:ext cx="3181379" cy="28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265"/>
              </a:lnSpc>
              <a:spcBef>
                <a:spcPct val="0"/>
              </a:spcBef>
            </a:pPr>
            <a:r>
              <a:rPr lang="en-US" sz="1618" u="sng" spc="-32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  <a:hlinkClick r:id="rId12" tooltip="tel:74992409709"/>
              </a:rPr>
              <a:t>+7 (499) 240-97-09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51929" y="-1706147"/>
            <a:ext cx="18539929" cy="6356958"/>
          </a:xfrm>
          <a:custGeom>
            <a:avLst/>
            <a:gdLst/>
            <a:ahLst/>
            <a:cxnLst/>
            <a:rect l="l" t="t" r="r" b="b"/>
            <a:pathLst>
              <a:path w="18539929" h="6356958">
                <a:moveTo>
                  <a:pt x="0" y="0"/>
                </a:moveTo>
                <a:lnTo>
                  <a:pt x="18539929" y="0"/>
                </a:lnTo>
                <a:lnTo>
                  <a:pt x="1853992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025" b="-3202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4442" y="1708547"/>
            <a:ext cx="6610713" cy="5884528"/>
            <a:chOff x="0" y="0"/>
            <a:chExt cx="1741093" cy="15498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1093" cy="1549835"/>
            </a:xfrm>
            <a:custGeom>
              <a:avLst/>
              <a:gdLst/>
              <a:ahLst/>
              <a:cxnLst/>
              <a:rect l="l" t="t" r="r" b="b"/>
              <a:pathLst>
                <a:path w="1741093" h="1549835">
                  <a:moveTo>
                    <a:pt x="35134" y="0"/>
                  </a:moveTo>
                  <a:lnTo>
                    <a:pt x="1705960" y="0"/>
                  </a:lnTo>
                  <a:cubicBezTo>
                    <a:pt x="1725363" y="0"/>
                    <a:pt x="1741093" y="15730"/>
                    <a:pt x="1741093" y="35134"/>
                  </a:cubicBezTo>
                  <a:lnTo>
                    <a:pt x="1741093" y="1514701"/>
                  </a:lnTo>
                  <a:cubicBezTo>
                    <a:pt x="1741093" y="1534105"/>
                    <a:pt x="1725363" y="1549835"/>
                    <a:pt x="1705960" y="1549835"/>
                  </a:cubicBezTo>
                  <a:lnTo>
                    <a:pt x="35134" y="1549835"/>
                  </a:lnTo>
                  <a:cubicBezTo>
                    <a:pt x="25816" y="1549835"/>
                    <a:pt x="16879" y="1546133"/>
                    <a:pt x="10290" y="1539544"/>
                  </a:cubicBezTo>
                  <a:cubicBezTo>
                    <a:pt x="3702" y="1532955"/>
                    <a:pt x="0" y="1524019"/>
                    <a:pt x="0" y="1514701"/>
                  </a:cubicBezTo>
                  <a:lnTo>
                    <a:pt x="0" y="35134"/>
                  </a:lnTo>
                  <a:cubicBezTo>
                    <a:pt x="0" y="15730"/>
                    <a:pt x="15730" y="0"/>
                    <a:pt x="35134" y="0"/>
                  </a:cubicBezTo>
                  <a:close/>
                </a:path>
              </a:pathLst>
            </a:custGeom>
            <a:solidFill>
              <a:srgbClr val="145DA0"/>
            </a:solidFill>
            <a:ln cap="rnd">
              <a:noFill/>
              <a:prstDash val="lg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41093" cy="1587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38735" y="643954"/>
            <a:ext cx="6550818" cy="8280346"/>
            <a:chOff x="0" y="0"/>
            <a:chExt cx="1725318" cy="21808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5318" cy="2180832"/>
            </a:xfrm>
            <a:custGeom>
              <a:avLst/>
              <a:gdLst/>
              <a:ahLst/>
              <a:cxnLst/>
              <a:rect l="l" t="t" r="r" b="b"/>
              <a:pathLst>
                <a:path w="1725318" h="2180832">
                  <a:moveTo>
                    <a:pt x="43728" y="0"/>
                  </a:moveTo>
                  <a:lnTo>
                    <a:pt x="1681591" y="0"/>
                  </a:lnTo>
                  <a:cubicBezTo>
                    <a:pt x="1693188" y="0"/>
                    <a:pt x="1704310" y="4607"/>
                    <a:pt x="1712511" y="12807"/>
                  </a:cubicBezTo>
                  <a:cubicBezTo>
                    <a:pt x="1720711" y="21008"/>
                    <a:pt x="1725318" y="32130"/>
                    <a:pt x="1725318" y="43728"/>
                  </a:cubicBezTo>
                  <a:lnTo>
                    <a:pt x="1725318" y="2137104"/>
                  </a:lnTo>
                  <a:cubicBezTo>
                    <a:pt x="1725318" y="2148702"/>
                    <a:pt x="1720711" y="2159824"/>
                    <a:pt x="1712511" y="2168024"/>
                  </a:cubicBezTo>
                  <a:cubicBezTo>
                    <a:pt x="1704310" y="2176225"/>
                    <a:pt x="1693188" y="2180832"/>
                    <a:pt x="1681591" y="2180832"/>
                  </a:cubicBezTo>
                  <a:lnTo>
                    <a:pt x="43728" y="2180832"/>
                  </a:lnTo>
                  <a:cubicBezTo>
                    <a:pt x="19577" y="2180832"/>
                    <a:pt x="0" y="2161255"/>
                    <a:pt x="0" y="2137104"/>
                  </a:cubicBezTo>
                  <a:lnTo>
                    <a:pt x="0" y="43728"/>
                  </a:lnTo>
                  <a:cubicBezTo>
                    <a:pt x="0" y="19577"/>
                    <a:pt x="19577" y="0"/>
                    <a:pt x="43728" y="0"/>
                  </a:cubicBezTo>
                  <a:close/>
                </a:path>
              </a:pathLst>
            </a:custGeom>
            <a:solidFill>
              <a:srgbClr val="145DA0"/>
            </a:solidFill>
            <a:ln cap="rnd">
              <a:noFill/>
              <a:prstDash val="dash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25318" cy="221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40516" y="1731264"/>
            <a:ext cx="5458564" cy="8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2"/>
              </a:lnSpc>
              <a:spcBef>
                <a:spcPct val="0"/>
              </a:spcBef>
            </a:pPr>
            <a:r>
              <a:rPr lang="en-US" sz="5259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Цель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2343" y="2821313"/>
            <a:ext cx="5954910" cy="388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486" lvl="1" indent="-237243" algn="just">
              <a:lnSpc>
                <a:spcPts val="3076"/>
              </a:lnSpc>
              <a:buFont typeface="Arial"/>
              <a:buChar char="•"/>
            </a:pPr>
            <a:r>
              <a:rPr lang="en-US" sz="2197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Проанализировать современное состояние использования нейросетей в образовании.</a:t>
            </a:r>
          </a:p>
          <a:p>
            <a:pPr marL="474486" lvl="1" indent="-237243" algn="just">
              <a:lnSpc>
                <a:spcPts val="3076"/>
              </a:lnSpc>
              <a:buFont typeface="Arial"/>
              <a:buChar char="•"/>
            </a:pPr>
            <a:r>
              <a:rPr lang="en-US" sz="2197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Выявить потенциал и преимущества применения нейросетей для повышения эффективности и персонализации учебного процесса.</a:t>
            </a:r>
          </a:p>
          <a:p>
            <a:pPr marL="474486" lvl="1" indent="-237243" algn="just">
              <a:lnSpc>
                <a:spcPts val="3076"/>
              </a:lnSpc>
              <a:buFont typeface="Arial"/>
              <a:buChar char="•"/>
            </a:pPr>
            <a:r>
              <a:rPr lang="en-US" sz="2197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Определить перспективы развития нейросетей в образовании и их влияние на будущее обучения.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9330" y="2188348"/>
            <a:ext cx="5329628" cy="623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• В настоящее время нейросети активно развиваются и находят применение во многих сферах жизни, в том числе в образовании. 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• Использование нейросетей в образовании открывает новые возможности для повышения эффективности обучения, персонализации учебного процесса и улучшения качества образования в целом.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• Изучение этой темы актуально как для учителей и преподавателей, так и для руководителей образовательных учреждений, а также для родителей и учеников.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29741" y="978175"/>
            <a:ext cx="5168806" cy="893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69"/>
              </a:lnSpc>
              <a:spcBef>
                <a:spcPct val="0"/>
              </a:spcBef>
            </a:pPr>
            <a:r>
              <a:rPr lang="en-US" sz="526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Актуальность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28584" y="4082844"/>
            <a:ext cx="5841799" cy="3578259"/>
            <a:chOff x="0" y="0"/>
            <a:chExt cx="1554321" cy="9520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952063"/>
            </a:xfrm>
            <a:custGeom>
              <a:avLst/>
              <a:gdLst/>
              <a:ahLst/>
              <a:cxnLst/>
              <a:rect l="l" t="t" r="r" b="b"/>
              <a:pathLst>
                <a:path w="1554321" h="952063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893751"/>
                  </a:lnTo>
                  <a:cubicBezTo>
                    <a:pt x="1554321" y="909217"/>
                    <a:pt x="1548177" y="924048"/>
                    <a:pt x="1537241" y="934984"/>
                  </a:cubicBezTo>
                  <a:cubicBezTo>
                    <a:pt x="1526306" y="945919"/>
                    <a:pt x="1511474" y="952063"/>
                    <a:pt x="1496009" y="952063"/>
                  </a:cubicBezTo>
                  <a:lnTo>
                    <a:pt x="58312" y="952063"/>
                  </a:lnTo>
                  <a:cubicBezTo>
                    <a:pt x="42846" y="952063"/>
                    <a:pt x="28015" y="945919"/>
                    <a:pt x="17079" y="934984"/>
                  </a:cubicBezTo>
                  <a:cubicBezTo>
                    <a:pt x="6144" y="924048"/>
                    <a:pt x="0" y="909217"/>
                    <a:pt x="0" y="8937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990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4082844"/>
            <a:ext cx="5841799" cy="3578259"/>
            <a:chOff x="0" y="0"/>
            <a:chExt cx="1554321" cy="9520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952063"/>
            </a:xfrm>
            <a:custGeom>
              <a:avLst/>
              <a:gdLst/>
              <a:ahLst/>
              <a:cxnLst/>
              <a:rect l="l" t="t" r="r" b="b"/>
              <a:pathLst>
                <a:path w="1554321" h="952063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893751"/>
                  </a:lnTo>
                  <a:cubicBezTo>
                    <a:pt x="1554321" y="909217"/>
                    <a:pt x="1548177" y="924048"/>
                    <a:pt x="1537241" y="934984"/>
                  </a:cubicBezTo>
                  <a:cubicBezTo>
                    <a:pt x="1526306" y="945919"/>
                    <a:pt x="1511474" y="952063"/>
                    <a:pt x="1496009" y="952063"/>
                  </a:cubicBezTo>
                  <a:lnTo>
                    <a:pt x="58312" y="952063"/>
                  </a:lnTo>
                  <a:cubicBezTo>
                    <a:pt x="42846" y="952063"/>
                    <a:pt x="28015" y="945919"/>
                    <a:pt x="17079" y="934984"/>
                  </a:cubicBezTo>
                  <a:cubicBezTo>
                    <a:pt x="6144" y="924048"/>
                    <a:pt x="0" y="909217"/>
                    <a:pt x="0" y="8937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990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2636" y="4082844"/>
            <a:ext cx="5841799" cy="3578259"/>
            <a:chOff x="0" y="0"/>
            <a:chExt cx="1554321" cy="9520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952063"/>
            </a:xfrm>
            <a:custGeom>
              <a:avLst/>
              <a:gdLst/>
              <a:ahLst/>
              <a:cxnLst/>
              <a:rect l="l" t="t" r="r" b="b"/>
              <a:pathLst>
                <a:path w="1554321" h="952063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893751"/>
                  </a:lnTo>
                  <a:cubicBezTo>
                    <a:pt x="1554321" y="909217"/>
                    <a:pt x="1548177" y="924048"/>
                    <a:pt x="1537241" y="934984"/>
                  </a:cubicBezTo>
                  <a:cubicBezTo>
                    <a:pt x="1526306" y="945919"/>
                    <a:pt x="1511474" y="952063"/>
                    <a:pt x="1496009" y="952063"/>
                  </a:cubicBezTo>
                  <a:lnTo>
                    <a:pt x="58312" y="952063"/>
                  </a:lnTo>
                  <a:cubicBezTo>
                    <a:pt x="42846" y="952063"/>
                    <a:pt x="28015" y="945919"/>
                    <a:pt x="17079" y="934984"/>
                  </a:cubicBezTo>
                  <a:cubicBezTo>
                    <a:pt x="6144" y="924048"/>
                    <a:pt x="0" y="909217"/>
                    <a:pt x="0" y="89375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990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8191" y="4305237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6824" t="-22537" r="-8871" b="-11940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6353871" y="4305237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2349552" y="4305237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8434" t="-24987" r="-5107" b="-9005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3410132" y="1100645"/>
            <a:ext cx="11467736" cy="187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2"/>
              </a:lnSpc>
              <a:spcBef>
                <a:spcPct val="0"/>
              </a:spcBef>
            </a:pP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Нейросети</a:t>
            </a:r>
            <a:r>
              <a:rPr lang="ru-RU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-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технология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которая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переворачивает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мир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все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чаще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проникает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и в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сферу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573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образования</a:t>
            </a:r>
            <a:r>
              <a:rPr lang="en-US" sz="3573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54353" y="3355492"/>
            <a:ext cx="6033363" cy="328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3"/>
              </a:lnSpc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Возможности нейросетей в образовании</a:t>
            </a:r>
          </a:p>
          <a:p>
            <a:pPr marL="0" lvl="0" indent="0" algn="r">
              <a:lnSpc>
                <a:spcPts val="6553"/>
              </a:lnSpc>
              <a:spcBef>
                <a:spcPct val="0"/>
              </a:spcBef>
            </a:pPr>
            <a:endParaRPr lang="en-US" sz="468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02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03</a:t>
            </a:r>
          </a:p>
        </p:txBody>
      </p:sp>
      <p:sp>
        <p:nvSpPr>
          <p:cNvPr id="15" name="Freeform 15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04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385256" y="2228659"/>
            <a:ext cx="5077420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Персонализация обучения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25456" y="3911998"/>
            <a:ext cx="4392364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Автоматизация оценки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68256" y="5540615"/>
            <a:ext cx="6071919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Повышение доступа к образованию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85256" y="7399553"/>
            <a:ext cx="6430234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Разработка инновационных методов обучения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061" y="4298862"/>
            <a:ext cx="5438587" cy="1074121"/>
          </a:xfrm>
          <a:custGeom>
            <a:avLst/>
            <a:gdLst/>
            <a:ahLst/>
            <a:cxnLst/>
            <a:rect l="l" t="t" r="r" b="b"/>
            <a:pathLst>
              <a:path w="5438587" h="1074121">
                <a:moveTo>
                  <a:pt x="0" y="0"/>
                </a:moveTo>
                <a:lnTo>
                  <a:pt x="5438586" y="0"/>
                </a:lnTo>
                <a:lnTo>
                  <a:pt x="5438586" y="1074121"/>
                </a:lnTo>
                <a:lnTo>
                  <a:pt x="0" y="107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3061" y="1028700"/>
            <a:ext cx="5438587" cy="4576181"/>
            <a:chOff x="0" y="0"/>
            <a:chExt cx="1554321" cy="13078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4321" cy="1307849"/>
            </a:xfrm>
            <a:custGeom>
              <a:avLst/>
              <a:gdLst/>
              <a:ahLst/>
              <a:cxnLst/>
              <a:rect l="l" t="t" r="r" b="b"/>
              <a:pathLst>
                <a:path w="1554321" h="1307849">
                  <a:moveTo>
                    <a:pt x="62635" y="0"/>
                  </a:moveTo>
                  <a:lnTo>
                    <a:pt x="1491686" y="0"/>
                  </a:lnTo>
                  <a:cubicBezTo>
                    <a:pt x="1526278" y="0"/>
                    <a:pt x="1554321" y="28043"/>
                    <a:pt x="1554321" y="62635"/>
                  </a:cubicBezTo>
                  <a:lnTo>
                    <a:pt x="1554321" y="1245215"/>
                  </a:lnTo>
                  <a:cubicBezTo>
                    <a:pt x="1554321" y="1261826"/>
                    <a:pt x="1547722" y="1277758"/>
                    <a:pt x="1535975" y="1289504"/>
                  </a:cubicBezTo>
                  <a:cubicBezTo>
                    <a:pt x="1524229" y="1301250"/>
                    <a:pt x="1508298" y="1307849"/>
                    <a:pt x="1491686" y="1307849"/>
                  </a:cubicBezTo>
                  <a:lnTo>
                    <a:pt x="62635" y="1307849"/>
                  </a:lnTo>
                  <a:cubicBezTo>
                    <a:pt x="28043" y="1307849"/>
                    <a:pt x="0" y="1279807"/>
                    <a:pt x="0" y="1245215"/>
                  </a:cubicBezTo>
                  <a:lnTo>
                    <a:pt x="0" y="62635"/>
                  </a:lnTo>
                  <a:cubicBezTo>
                    <a:pt x="0" y="28043"/>
                    <a:pt x="28043" y="0"/>
                    <a:pt x="62635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4321" cy="1345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4942" y="1202377"/>
            <a:ext cx="5186190" cy="2917195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6126554" y="6586952"/>
            <a:ext cx="5438587" cy="1074121"/>
          </a:xfrm>
          <a:custGeom>
            <a:avLst/>
            <a:gdLst/>
            <a:ahLst/>
            <a:cxnLst/>
            <a:rect l="l" t="t" r="r" b="b"/>
            <a:pathLst>
              <a:path w="5438587" h="1074121">
                <a:moveTo>
                  <a:pt x="0" y="0"/>
                </a:moveTo>
                <a:lnTo>
                  <a:pt x="5438587" y="0"/>
                </a:lnTo>
                <a:lnTo>
                  <a:pt x="5438587" y="1074121"/>
                </a:lnTo>
                <a:lnTo>
                  <a:pt x="0" y="107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126554" y="3316790"/>
            <a:ext cx="5438587" cy="4623686"/>
            <a:chOff x="0" y="0"/>
            <a:chExt cx="1554321" cy="13214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4321" cy="1321426"/>
            </a:xfrm>
            <a:custGeom>
              <a:avLst/>
              <a:gdLst/>
              <a:ahLst/>
              <a:cxnLst/>
              <a:rect l="l" t="t" r="r" b="b"/>
              <a:pathLst>
                <a:path w="1554321" h="1321426">
                  <a:moveTo>
                    <a:pt x="62635" y="0"/>
                  </a:moveTo>
                  <a:lnTo>
                    <a:pt x="1491686" y="0"/>
                  </a:lnTo>
                  <a:cubicBezTo>
                    <a:pt x="1526278" y="0"/>
                    <a:pt x="1554321" y="28043"/>
                    <a:pt x="1554321" y="62635"/>
                  </a:cubicBezTo>
                  <a:lnTo>
                    <a:pt x="1554321" y="1258791"/>
                  </a:lnTo>
                  <a:cubicBezTo>
                    <a:pt x="1554321" y="1275403"/>
                    <a:pt x="1547722" y="1291335"/>
                    <a:pt x="1535975" y="1303081"/>
                  </a:cubicBezTo>
                  <a:cubicBezTo>
                    <a:pt x="1524229" y="1314827"/>
                    <a:pt x="1508298" y="1321426"/>
                    <a:pt x="1491686" y="1321426"/>
                  </a:cubicBezTo>
                  <a:lnTo>
                    <a:pt x="62635" y="1321426"/>
                  </a:lnTo>
                  <a:cubicBezTo>
                    <a:pt x="28043" y="1321426"/>
                    <a:pt x="0" y="1293384"/>
                    <a:pt x="0" y="1258791"/>
                  </a:cubicBezTo>
                  <a:lnTo>
                    <a:pt x="0" y="62635"/>
                  </a:lnTo>
                  <a:cubicBezTo>
                    <a:pt x="0" y="28043"/>
                    <a:pt x="28043" y="0"/>
                    <a:pt x="62635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54321" cy="135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68435" y="3490467"/>
            <a:ext cx="5186190" cy="2917195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2078" r="-2078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2079491" y="8184179"/>
            <a:ext cx="5438587" cy="1074121"/>
          </a:xfrm>
          <a:custGeom>
            <a:avLst/>
            <a:gdLst/>
            <a:ahLst/>
            <a:cxnLst/>
            <a:rect l="l" t="t" r="r" b="b"/>
            <a:pathLst>
              <a:path w="5438587" h="1074121">
                <a:moveTo>
                  <a:pt x="0" y="0"/>
                </a:moveTo>
                <a:lnTo>
                  <a:pt x="5438587" y="0"/>
                </a:lnTo>
                <a:lnTo>
                  <a:pt x="5438587" y="1074121"/>
                </a:lnTo>
                <a:lnTo>
                  <a:pt x="0" y="107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079491" y="4914017"/>
            <a:ext cx="5438587" cy="4344283"/>
            <a:chOff x="0" y="0"/>
            <a:chExt cx="1554321" cy="124157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54321" cy="1241574"/>
            </a:xfrm>
            <a:custGeom>
              <a:avLst/>
              <a:gdLst/>
              <a:ahLst/>
              <a:cxnLst/>
              <a:rect l="l" t="t" r="r" b="b"/>
              <a:pathLst>
                <a:path w="1554321" h="1241574">
                  <a:moveTo>
                    <a:pt x="62635" y="0"/>
                  </a:moveTo>
                  <a:lnTo>
                    <a:pt x="1491686" y="0"/>
                  </a:lnTo>
                  <a:cubicBezTo>
                    <a:pt x="1526278" y="0"/>
                    <a:pt x="1554321" y="28043"/>
                    <a:pt x="1554321" y="62635"/>
                  </a:cubicBezTo>
                  <a:lnTo>
                    <a:pt x="1554321" y="1178939"/>
                  </a:lnTo>
                  <a:cubicBezTo>
                    <a:pt x="1554321" y="1195551"/>
                    <a:pt x="1547722" y="1211482"/>
                    <a:pt x="1535975" y="1223229"/>
                  </a:cubicBezTo>
                  <a:cubicBezTo>
                    <a:pt x="1524229" y="1234975"/>
                    <a:pt x="1508298" y="1241574"/>
                    <a:pt x="1491686" y="1241574"/>
                  </a:cubicBezTo>
                  <a:lnTo>
                    <a:pt x="62635" y="1241574"/>
                  </a:lnTo>
                  <a:cubicBezTo>
                    <a:pt x="28043" y="1241574"/>
                    <a:pt x="0" y="1213531"/>
                    <a:pt x="0" y="1178939"/>
                  </a:cubicBezTo>
                  <a:lnTo>
                    <a:pt x="0" y="62635"/>
                  </a:lnTo>
                  <a:cubicBezTo>
                    <a:pt x="0" y="28043"/>
                    <a:pt x="28043" y="0"/>
                    <a:pt x="62635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54321" cy="1279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21372" y="5087694"/>
            <a:ext cx="5186190" cy="2917195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6673" b="-16673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7557025" y="781444"/>
            <a:ext cx="9328693" cy="165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1"/>
              </a:lnSpc>
              <a:spcBef>
                <a:spcPct val="0"/>
              </a:spcBef>
            </a:pPr>
            <a:r>
              <a:rPr lang="en-US" sz="4808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Применение нейросетей в учебном процессе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2323" y="4260762"/>
            <a:ext cx="4951428" cy="35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9"/>
              </a:lnSpc>
              <a:spcBef>
                <a:spcPct val="0"/>
              </a:spcBef>
            </a:pPr>
            <a:r>
              <a:rPr lang="en-US" sz="2128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Системы адаптивного обучения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85816" y="6501538"/>
            <a:ext cx="4951428" cy="35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9"/>
              </a:lnSpc>
              <a:spcBef>
                <a:spcPct val="0"/>
              </a:spcBef>
            </a:pPr>
            <a:r>
              <a:rPr lang="en-US" sz="2128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Онлайн-репетиторы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38753" y="8146079"/>
            <a:ext cx="4951428" cy="35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9"/>
              </a:lnSpc>
              <a:spcBef>
                <a:spcPct val="0"/>
              </a:spcBef>
            </a:pPr>
            <a:r>
              <a:rPr lang="en-US" sz="2128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Системы оценки эссе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3415" y="4797822"/>
            <a:ext cx="5297877" cy="56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  <a:spcBef>
                <a:spcPct val="0"/>
              </a:spcBef>
            </a:pPr>
            <a:r>
              <a:rPr lang="en-US" sz="1632" spc="-32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Анализ успеваемости учеников и динамическое изменение учебной программы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181812" y="6951890"/>
            <a:ext cx="5328071" cy="85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632" spc="-32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Роль индивидуальных репетиторов</a:t>
            </a:r>
          </a:p>
          <a:p>
            <a:pPr marL="0" lvl="0" indent="0" algn="ctr">
              <a:lnSpc>
                <a:spcPts val="2285"/>
              </a:lnSpc>
              <a:spcBef>
                <a:spcPct val="0"/>
              </a:spcBef>
            </a:pPr>
            <a:r>
              <a:rPr lang="en-US" sz="1632" spc="-32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Дополнительная помощь в подготовке к олимпиадам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134749" y="8645430"/>
            <a:ext cx="5328071" cy="28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  <a:spcBef>
                <a:spcPct val="0"/>
              </a:spcBef>
            </a:pPr>
            <a:r>
              <a:rPr lang="en-US" sz="1632" spc="-32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Анализ и оценка эссе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6494" y="9340175"/>
            <a:ext cx="21820987" cy="946825"/>
            <a:chOff x="0" y="0"/>
            <a:chExt cx="6110362" cy="265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10362" cy="265132"/>
            </a:xfrm>
            <a:custGeom>
              <a:avLst/>
              <a:gdLst/>
              <a:ahLst/>
              <a:cxnLst/>
              <a:rect l="l" t="t" r="r" b="b"/>
              <a:pathLst>
                <a:path w="6110362" h="265132">
                  <a:moveTo>
                    <a:pt x="0" y="0"/>
                  </a:moveTo>
                  <a:lnTo>
                    <a:pt x="6110362" y="0"/>
                  </a:lnTo>
                  <a:lnTo>
                    <a:pt x="6110362" y="265132"/>
                  </a:lnTo>
                  <a:lnTo>
                    <a:pt x="0" y="26513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10362" cy="30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66494" y="-816076"/>
            <a:ext cx="21820987" cy="1762900"/>
            <a:chOff x="0" y="0"/>
            <a:chExt cx="6110362" cy="4936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10362" cy="493651"/>
            </a:xfrm>
            <a:custGeom>
              <a:avLst/>
              <a:gdLst/>
              <a:ahLst/>
              <a:cxnLst/>
              <a:rect l="l" t="t" r="r" b="b"/>
              <a:pathLst>
                <a:path w="6110362" h="493651">
                  <a:moveTo>
                    <a:pt x="0" y="0"/>
                  </a:moveTo>
                  <a:lnTo>
                    <a:pt x="6110362" y="0"/>
                  </a:lnTo>
                  <a:lnTo>
                    <a:pt x="6110362" y="493651"/>
                  </a:lnTo>
                  <a:lnTo>
                    <a:pt x="0" y="4936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110362" cy="5317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025366" y="2903908"/>
            <a:ext cx="2385455" cy="2008267"/>
          </a:xfrm>
          <a:custGeom>
            <a:avLst/>
            <a:gdLst/>
            <a:ahLst/>
            <a:cxnLst/>
            <a:rect l="l" t="t" r="r" b="b"/>
            <a:pathLst>
              <a:path w="2385455" h="2008267">
                <a:moveTo>
                  <a:pt x="0" y="0"/>
                </a:moveTo>
                <a:lnTo>
                  <a:pt x="2385455" y="0"/>
                </a:lnTo>
                <a:lnTo>
                  <a:pt x="2385455" y="2008267"/>
                </a:lnTo>
                <a:lnTo>
                  <a:pt x="0" y="200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73126" y="2865709"/>
            <a:ext cx="2168148" cy="2046467"/>
          </a:xfrm>
          <a:custGeom>
            <a:avLst/>
            <a:gdLst/>
            <a:ahLst/>
            <a:cxnLst/>
            <a:rect l="l" t="t" r="r" b="b"/>
            <a:pathLst>
              <a:path w="2168148" h="2046467">
                <a:moveTo>
                  <a:pt x="0" y="0"/>
                </a:moveTo>
                <a:lnTo>
                  <a:pt x="2168149" y="0"/>
                </a:lnTo>
                <a:lnTo>
                  <a:pt x="2168149" y="2046466"/>
                </a:lnTo>
                <a:lnTo>
                  <a:pt x="0" y="204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2485" y="2884808"/>
            <a:ext cx="1882465" cy="1933214"/>
          </a:xfrm>
          <a:custGeom>
            <a:avLst/>
            <a:gdLst/>
            <a:ahLst/>
            <a:cxnLst/>
            <a:rect l="l" t="t" r="r" b="b"/>
            <a:pathLst>
              <a:path w="1882465" h="1933214">
                <a:moveTo>
                  <a:pt x="0" y="0"/>
                </a:moveTo>
                <a:lnTo>
                  <a:pt x="1882465" y="0"/>
                </a:lnTo>
                <a:lnTo>
                  <a:pt x="1882465" y="1933214"/>
                </a:lnTo>
                <a:lnTo>
                  <a:pt x="0" y="1933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61" b="-336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85667" y="6025925"/>
            <a:ext cx="3472305" cy="1666706"/>
          </a:xfrm>
          <a:custGeom>
            <a:avLst/>
            <a:gdLst/>
            <a:ahLst/>
            <a:cxnLst/>
            <a:rect l="l" t="t" r="r" b="b"/>
            <a:pathLst>
              <a:path w="3472305" h="1666706">
                <a:moveTo>
                  <a:pt x="0" y="0"/>
                </a:moveTo>
                <a:lnTo>
                  <a:pt x="3472304" y="0"/>
                </a:lnTo>
                <a:lnTo>
                  <a:pt x="3472304" y="1666706"/>
                </a:lnTo>
                <a:lnTo>
                  <a:pt x="0" y="166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74383" y="6019770"/>
            <a:ext cx="2968504" cy="1669784"/>
          </a:xfrm>
          <a:custGeom>
            <a:avLst/>
            <a:gdLst/>
            <a:ahLst/>
            <a:cxnLst/>
            <a:rect l="l" t="t" r="r" b="b"/>
            <a:pathLst>
              <a:path w="2968504" h="1669784">
                <a:moveTo>
                  <a:pt x="0" y="0"/>
                </a:moveTo>
                <a:lnTo>
                  <a:pt x="2968504" y="0"/>
                </a:lnTo>
                <a:lnTo>
                  <a:pt x="2968504" y="1669783"/>
                </a:lnTo>
                <a:lnTo>
                  <a:pt x="0" y="1669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45979" y="5912815"/>
            <a:ext cx="3587989" cy="1883694"/>
          </a:xfrm>
          <a:custGeom>
            <a:avLst/>
            <a:gdLst/>
            <a:ahLst/>
            <a:cxnLst/>
            <a:rect l="l" t="t" r="r" b="b"/>
            <a:pathLst>
              <a:path w="3587989" h="1883694">
                <a:moveTo>
                  <a:pt x="0" y="0"/>
                </a:moveTo>
                <a:lnTo>
                  <a:pt x="3587988" y="0"/>
                </a:lnTo>
                <a:lnTo>
                  <a:pt x="3587988" y="1883694"/>
                </a:lnTo>
                <a:lnTo>
                  <a:pt x="0" y="1883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4518" y="6022847"/>
            <a:ext cx="2856797" cy="1669784"/>
          </a:xfrm>
          <a:custGeom>
            <a:avLst/>
            <a:gdLst/>
            <a:ahLst/>
            <a:cxnLst/>
            <a:rect l="l" t="t" r="r" b="b"/>
            <a:pathLst>
              <a:path w="2856797" h="1669784">
                <a:moveTo>
                  <a:pt x="0" y="0"/>
                </a:moveTo>
                <a:lnTo>
                  <a:pt x="2856798" y="0"/>
                </a:lnTo>
                <a:lnTo>
                  <a:pt x="2856798" y="1669784"/>
                </a:lnTo>
                <a:lnTo>
                  <a:pt x="0" y="1669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731" r="-964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32003" y="2779321"/>
            <a:ext cx="2620661" cy="2144189"/>
          </a:xfrm>
          <a:custGeom>
            <a:avLst/>
            <a:gdLst/>
            <a:ahLst/>
            <a:cxnLst/>
            <a:rect l="l" t="t" r="r" b="b"/>
            <a:pathLst>
              <a:path w="2620661" h="2144189">
                <a:moveTo>
                  <a:pt x="0" y="0"/>
                </a:moveTo>
                <a:lnTo>
                  <a:pt x="2620661" y="0"/>
                </a:lnTo>
                <a:lnTo>
                  <a:pt x="2620661" y="2144189"/>
                </a:lnTo>
                <a:lnTo>
                  <a:pt x="0" y="21441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415" t="-11944" r="-48858" b="-2230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096749" y="1102964"/>
            <a:ext cx="7274437" cy="90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Полезные сервисы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132" y="1222804"/>
            <a:ext cx="7922504" cy="82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Риски и уязвимости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49753" r="-6281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04855" y="6957116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567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28700" y="3658392"/>
            <a:ext cx="11387207" cy="4571503"/>
            <a:chOff x="0" y="0"/>
            <a:chExt cx="2999100" cy="1204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99100" cy="1204017"/>
            </a:xfrm>
            <a:custGeom>
              <a:avLst/>
              <a:gdLst/>
              <a:ahLst/>
              <a:cxnLst/>
              <a:rect l="l" t="t" r="r" b="b"/>
              <a:pathLst>
                <a:path w="2999100" h="1204017">
                  <a:moveTo>
                    <a:pt x="9518" y="0"/>
                  </a:moveTo>
                  <a:lnTo>
                    <a:pt x="2989581" y="0"/>
                  </a:lnTo>
                  <a:cubicBezTo>
                    <a:pt x="2992106" y="0"/>
                    <a:pt x="2994527" y="1003"/>
                    <a:pt x="2996312" y="2788"/>
                  </a:cubicBezTo>
                  <a:cubicBezTo>
                    <a:pt x="2998097" y="4573"/>
                    <a:pt x="2999100" y="6994"/>
                    <a:pt x="2999100" y="9518"/>
                  </a:cubicBezTo>
                  <a:lnTo>
                    <a:pt x="2999100" y="1194499"/>
                  </a:lnTo>
                  <a:cubicBezTo>
                    <a:pt x="2999100" y="1199756"/>
                    <a:pt x="2994838" y="1204017"/>
                    <a:pt x="2989581" y="1204017"/>
                  </a:cubicBezTo>
                  <a:lnTo>
                    <a:pt x="9518" y="1204017"/>
                  </a:lnTo>
                  <a:cubicBezTo>
                    <a:pt x="6994" y="1204017"/>
                    <a:pt x="4573" y="1203014"/>
                    <a:pt x="2788" y="1201229"/>
                  </a:cubicBezTo>
                  <a:cubicBezTo>
                    <a:pt x="1003" y="1199444"/>
                    <a:pt x="0" y="1197023"/>
                    <a:pt x="0" y="1194499"/>
                  </a:cubicBezTo>
                  <a:lnTo>
                    <a:pt x="0" y="9518"/>
                  </a:lnTo>
                  <a:cubicBezTo>
                    <a:pt x="0" y="6994"/>
                    <a:pt x="1003" y="4573"/>
                    <a:pt x="2788" y="2788"/>
                  </a:cubicBezTo>
                  <a:cubicBezTo>
                    <a:pt x="4573" y="1003"/>
                    <a:pt x="6994" y="0"/>
                    <a:pt x="9518" y="0"/>
                  </a:cubicBezTo>
                  <a:close/>
                </a:path>
              </a:pathLst>
            </a:custGeom>
            <a:solidFill>
              <a:srgbClr val="00569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999100" cy="1242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75161" y="3329884"/>
            <a:ext cx="2772169" cy="1491902"/>
            <a:chOff x="0" y="0"/>
            <a:chExt cx="1013291" cy="5453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13291" cy="545324"/>
            </a:xfrm>
            <a:custGeom>
              <a:avLst/>
              <a:gdLst/>
              <a:ahLst/>
              <a:cxnLst/>
              <a:rect l="l" t="t" r="r" b="b"/>
              <a:pathLst>
                <a:path w="1013291" h="545324">
                  <a:moveTo>
                    <a:pt x="128466" y="0"/>
                  </a:moveTo>
                  <a:lnTo>
                    <a:pt x="884826" y="0"/>
                  </a:lnTo>
                  <a:cubicBezTo>
                    <a:pt x="918897" y="0"/>
                    <a:pt x="951573" y="13535"/>
                    <a:pt x="975664" y="37627"/>
                  </a:cubicBezTo>
                  <a:cubicBezTo>
                    <a:pt x="999756" y="61719"/>
                    <a:pt x="1013291" y="94394"/>
                    <a:pt x="1013291" y="128466"/>
                  </a:cubicBezTo>
                  <a:lnTo>
                    <a:pt x="1013291" y="416859"/>
                  </a:lnTo>
                  <a:cubicBezTo>
                    <a:pt x="1013291" y="487808"/>
                    <a:pt x="955775" y="545324"/>
                    <a:pt x="884826" y="545324"/>
                  </a:cubicBezTo>
                  <a:lnTo>
                    <a:pt x="128466" y="545324"/>
                  </a:lnTo>
                  <a:cubicBezTo>
                    <a:pt x="57516" y="545324"/>
                    <a:pt x="0" y="487808"/>
                    <a:pt x="0" y="416859"/>
                  </a:cubicBezTo>
                  <a:lnTo>
                    <a:pt x="0" y="128466"/>
                  </a:lnTo>
                  <a:cubicBezTo>
                    <a:pt x="0" y="57516"/>
                    <a:pt x="57516" y="0"/>
                    <a:pt x="1284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013291" cy="61199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01</a:t>
              </a:r>
            </a:p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Этические вопросы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44697" y="3329884"/>
            <a:ext cx="2759447" cy="1491902"/>
            <a:chOff x="0" y="0"/>
            <a:chExt cx="1008641" cy="5453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08641" cy="545324"/>
            </a:xfrm>
            <a:custGeom>
              <a:avLst/>
              <a:gdLst/>
              <a:ahLst/>
              <a:cxnLst/>
              <a:rect l="l" t="t" r="r" b="b"/>
              <a:pathLst>
                <a:path w="1008641" h="545324">
                  <a:moveTo>
                    <a:pt x="129058" y="0"/>
                  </a:moveTo>
                  <a:lnTo>
                    <a:pt x="879583" y="0"/>
                  </a:lnTo>
                  <a:cubicBezTo>
                    <a:pt x="913811" y="0"/>
                    <a:pt x="946638" y="13597"/>
                    <a:pt x="970841" y="37800"/>
                  </a:cubicBezTo>
                  <a:cubicBezTo>
                    <a:pt x="995044" y="62003"/>
                    <a:pt x="1008641" y="94830"/>
                    <a:pt x="1008641" y="129058"/>
                  </a:cubicBezTo>
                  <a:lnTo>
                    <a:pt x="1008641" y="416266"/>
                  </a:lnTo>
                  <a:cubicBezTo>
                    <a:pt x="1008641" y="450495"/>
                    <a:pt x="995044" y="483321"/>
                    <a:pt x="970841" y="507524"/>
                  </a:cubicBezTo>
                  <a:cubicBezTo>
                    <a:pt x="946638" y="531727"/>
                    <a:pt x="913811" y="545324"/>
                    <a:pt x="879583" y="545324"/>
                  </a:cubicBezTo>
                  <a:lnTo>
                    <a:pt x="129058" y="545324"/>
                  </a:lnTo>
                  <a:cubicBezTo>
                    <a:pt x="94830" y="545324"/>
                    <a:pt x="62003" y="531727"/>
                    <a:pt x="37800" y="507524"/>
                  </a:cubicBezTo>
                  <a:cubicBezTo>
                    <a:pt x="13597" y="483321"/>
                    <a:pt x="0" y="450495"/>
                    <a:pt x="0" y="416266"/>
                  </a:cubicBezTo>
                  <a:lnTo>
                    <a:pt x="0" y="129058"/>
                  </a:lnTo>
                  <a:cubicBezTo>
                    <a:pt x="0" y="94830"/>
                    <a:pt x="13597" y="62003"/>
                    <a:pt x="37800" y="37800"/>
                  </a:cubicBezTo>
                  <a:cubicBezTo>
                    <a:pt x="62003" y="13597"/>
                    <a:pt x="94830" y="0"/>
                    <a:pt x="1290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008641" cy="61199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02</a:t>
              </a:r>
            </a:p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Обеспечение равного доступа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88789" y="3329884"/>
            <a:ext cx="2670160" cy="1491902"/>
            <a:chOff x="0" y="0"/>
            <a:chExt cx="976004" cy="5453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76004" cy="545324"/>
            </a:xfrm>
            <a:custGeom>
              <a:avLst/>
              <a:gdLst/>
              <a:ahLst/>
              <a:cxnLst/>
              <a:rect l="l" t="t" r="r" b="b"/>
              <a:pathLst>
                <a:path w="976004" h="545324">
                  <a:moveTo>
                    <a:pt x="133373" y="0"/>
                  </a:moveTo>
                  <a:lnTo>
                    <a:pt x="842631" y="0"/>
                  </a:lnTo>
                  <a:cubicBezTo>
                    <a:pt x="878004" y="0"/>
                    <a:pt x="911928" y="14052"/>
                    <a:pt x="936940" y="39064"/>
                  </a:cubicBezTo>
                  <a:cubicBezTo>
                    <a:pt x="961953" y="64077"/>
                    <a:pt x="976004" y="98001"/>
                    <a:pt x="976004" y="133373"/>
                  </a:cubicBezTo>
                  <a:lnTo>
                    <a:pt x="976004" y="411951"/>
                  </a:lnTo>
                  <a:cubicBezTo>
                    <a:pt x="976004" y="485611"/>
                    <a:pt x="916291" y="545324"/>
                    <a:pt x="842631" y="545324"/>
                  </a:cubicBezTo>
                  <a:lnTo>
                    <a:pt x="133373" y="545324"/>
                  </a:lnTo>
                  <a:cubicBezTo>
                    <a:pt x="98001" y="545324"/>
                    <a:pt x="64077" y="531272"/>
                    <a:pt x="39064" y="506260"/>
                  </a:cubicBezTo>
                  <a:cubicBezTo>
                    <a:pt x="14052" y="481248"/>
                    <a:pt x="0" y="447324"/>
                    <a:pt x="0" y="411951"/>
                  </a:cubicBezTo>
                  <a:lnTo>
                    <a:pt x="0" y="133373"/>
                  </a:lnTo>
                  <a:cubicBezTo>
                    <a:pt x="0" y="59713"/>
                    <a:pt x="59713" y="0"/>
                    <a:pt x="1333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976004" cy="61199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03</a:t>
              </a:r>
            </a:p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en-US" sz="2486" b="1" u="none" strike="noStrik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Сохранение роли учителя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535837" y="5022964"/>
            <a:ext cx="3050818" cy="295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Важно убедиться, что нейросети используются этично и не ущемляют права человека. Для минимизирования этого риска, мы с начальной ступени образования ведем работу с детьми по данным вопросам. </a:t>
            </a:r>
          </a:p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endParaRPr lang="en-US" sz="1667" spc="-3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219355" y="4976591"/>
            <a:ext cx="3005897" cy="3253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Важно сделать так, чтобы все ученики имели доступ к образовательным ресурсам, основанным на нейросетевых технологиях. Для детей, у которых нет доступа к использованию ИИ дома, в нашей школе предоставляется такая возможность.</a:t>
            </a:r>
          </a:p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endParaRPr lang="en-US" sz="1667" spc="-33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865843" y="4976591"/>
            <a:ext cx="2916053" cy="295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Важно помнить, что нейросети не должны заменять учителя. Они должны использоваться как инструмент, который может усилить роль педагога в образовательном процессе. Ни одна машина не заменит любовь, поддержку учителей к детям.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539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0293" y="7835853"/>
            <a:ext cx="3719801" cy="521644"/>
          </a:xfrm>
          <a:custGeom>
            <a:avLst/>
            <a:gdLst/>
            <a:ahLst/>
            <a:cxnLst/>
            <a:rect l="l" t="t" r="r" b="b"/>
            <a:pathLst>
              <a:path w="3719801" h="521644">
                <a:moveTo>
                  <a:pt x="0" y="0"/>
                </a:moveTo>
                <a:lnTo>
                  <a:pt x="3719801" y="0"/>
                </a:lnTo>
                <a:lnTo>
                  <a:pt x="3719801" y="521645"/>
                </a:lnTo>
                <a:lnTo>
                  <a:pt x="0" y="5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3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50293" y="2747717"/>
            <a:ext cx="3763673" cy="5348959"/>
            <a:chOff x="0" y="0"/>
            <a:chExt cx="1416547" cy="2013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51425" y="0"/>
                  </a:moveTo>
                  <a:lnTo>
                    <a:pt x="1365122" y="0"/>
                  </a:lnTo>
                  <a:cubicBezTo>
                    <a:pt x="1393523" y="0"/>
                    <a:pt x="1416547" y="23024"/>
                    <a:pt x="1416547" y="51425"/>
                  </a:cubicBezTo>
                  <a:lnTo>
                    <a:pt x="1416547" y="1961781"/>
                  </a:lnTo>
                  <a:cubicBezTo>
                    <a:pt x="1416547" y="1990183"/>
                    <a:pt x="1393523" y="2013207"/>
                    <a:pt x="1365122" y="2013207"/>
                  </a:cubicBezTo>
                  <a:lnTo>
                    <a:pt x="51425" y="2013207"/>
                  </a:lnTo>
                  <a:cubicBezTo>
                    <a:pt x="23024" y="2013207"/>
                    <a:pt x="0" y="1990183"/>
                    <a:pt x="0" y="1961781"/>
                  </a:cubicBezTo>
                  <a:lnTo>
                    <a:pt x="0" y="51425"/>
                  </a:lnTo>
                  <a:cubicBezTo>
                    <a:pt x="0" y="23024"/>
                    <a:pt x="23024" y="0"/>
                    <a:pt x="51425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650293" y="5163926"/>
            <a:ext cx="3719801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4939504" y="7864823"/>
            <a:ext cx="3679455" cy="515986"/>
          </a:xfrm>
          <a:custGeom>
            <a:avLst/>
            <a:gdLst/>
            <a:ahLst/>
            <a:cxnLst/>
            <a:rect l="l" t="t" r="r" b="b"/>
            <a:pathLst>
              <a:path w="3679455" h="515986">
                <a:moveTo>
                  <a:pt x="0" y="0"/>
                </a:moveTo>
                <a:lnTo>
                  <a:pt x="3679455" y="0"/>
                </a:lnTo>
                <a:lnTo>
                  <a:pt x="3679455" y="515986"/>
                </a:lnTo>
                <a:lnTo>
                  <a:pt x="0" y="515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35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917557" y="2776725"/>
            <a:ext cx="3722852" cy="5290943"/>
            <a:chOff x="0" y="0"/>
            <a:chExt cx="1416547" cy="20132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51989" y="0"/>
                  </a:moveTo>
                  <a:lnTo>
                    <a:pt x="1364558" y="0"/>
                  </a:lnTo>
                  <a:cubicBezTo>
                    <a:pt x="1393271" y="0"/>
                    <a:pt x="1416547" y="23276"/>
                    <a:pt x="1416547" y="51989"/>
                  </a:cubicBezTo>
                  <a:lnTo>
                    <a:pt x="1416547" y="1961218"/>
                  </a:lnTo>
                  <a:cubicBezTo>
                    <a:pt x="1416547" y="1989930"/>
                    <a:pt x="1393271" y="2013207"/>
                    <a:pt x="1364558" y="2013207"/>
                  </a:cubicBezTo>
                  <a:lnTo>
                    <a:pt x="51989" y="2013207"/>
                  </a:lnTo>
                  <a:cubicBezTo>
                    <a:pt x="23276" y="2013207"/>
                    <a:pt x="0" y="1989930"/>
                    <a:pt x="0" y="1961218"/>
                  </a:cubicBezTo>
                  <a:lnTo>
                    <a:pt x="0" y="51989"/>
                  </a:lnTo>
                  <a:cubicBezTo>
                    <a:pt x="0" y="23276"/>
                    <a:pt x="23276" y="0"/>
                    <a:pt x="51989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4939504" y="5221876"/>
            <a:ext cx="3679455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9187397" y="7841511"/>
            <a:ext cx="3679455" cy="515986"/>
          </a:xfrm>
          <a:custGeom>
            <a:avLst/>
            <a:gdLst/>
            <a:ahLst/>
            <a:cxnLst/>
            <a:rect l="l" t="t" r="r" b="b"/>
            <a:pathLst>
              <a:path w="3679455" h="515986">
                <a:moveTo>
                  <a:pt x="0" y="0"/>
                </a:moveTo>
                <a:lnTo>
                  <a:pt x="3679455" y="0"/>
                </a:lnTo>
                <a:lnTo>
                  <a:pt x="3679455" y="515987"/>
                </a:lnTo>
                <a:lnTo>
                  <a:pt x="0" y="515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35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144000" y="2776725"/>
            <a:ext cx="3722852" cy="5290943"/>
            <a:chOff x="0" y="0"/>
            <a:chExt cx="1416547" cy="20132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51989" y="0"/>
                  </a:moveTo>
                  <a:lnTo>
                    <a:pt x="1364558" y="0"/>
                  </a:lnTo>
                  <a:cubicBezTo>
                    <a:pt x="1393271" y="0"/>
                    <a:pt x="1416547" y="23276"/>
                    <a:pt x="1416547" y="51989"/>
                  </a:cubicBezTo>
                  <a:lnTo>
                    <a:pt x="1416547" y="1961218"/>
                  </a:lnTo>
                  <a:cubicBezTo>
                    <a:pt x="1416547" y="1989930"/>
                    <a:pt x="1393271" y="2013207"/>
                    <a:pt x="1364558" y="2013207"/>
                  </a:cubicBezTo>
                  <a:lnTo>
                    <a:pt x="51989" y="2013207"/>
                  </a:lnTo>
                  <a:cubicBezTo>
                    <a:pt x="23276" y="2013207"/>
                    <a:pt x="0" y="1989930"/>
                    <a:pt x="0" y="1961218"/>
                  </a:cubicBezTo>
                  <a:lnTo>
                    <a:pt x="0" y="51989"/>
                  </a:lnTo>
                  <a:cubicBezTo>
                    <a:pt x="0" y="23276"/>
                    <a:pt x="23276" y="0"/>
                    <a:pt x="51989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9165947" y="5221876"/>
            <a:ext cx="3679455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>
            <a:off x="13579845" y="7818199"/>
            <a:ext cx="3679455" cy="515986"/>
          </a:xfrm>
          <a:custGeom>
            <a:avLst/>
            <a:gdLst/>
            <a:ahLst/>
            <a:cxnLst/>
            <a:rect l="l" t="t" r="r" b="b"/>
            <a:pathLst>
              <a:path w="3679455" h="515986">
                <a:moveTo>
                  <a:pt x="0" y="0"/>
                </a:moveTo>
                <a:lnTo>
                  <a:pt x="3679455" y="0"/>
                </a:lnTo>
                <a:lnTo>
                  <a:pt x="3679455" y="515987"/>
                </a:lnTo>
                <a:lnTo>
                  <a:pt x="0" y="515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835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3536448" y="2753413"/>
            <a:ext cx="3722852" cy="5290943"/>
            <a:chOff x="0" y="0"/>
            <a:chExt cx="1416547" cy="20132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51989" y="0"/>
                  </a:moveTo>
                  <a:lnTo>
                    <a:pt x="1364558" y="0"/>
                  </a:lnTo>
                  <a:cubicBezTo>
                    <a:pt x="1393271" y="0"/>
                    <a:pt x="1416547" y="23276"/>
                    <a:pt x="1416547" y="51989"/>
                  </a:cubicBezTo>
                  <a:lnTo>
                    <a:pt x="1416547" y="1961218"/>
                  </a:lnTo>
                  <a:cubicBezTo>
                    <a:pt x="1416547" y="1989930"/>
                    <a:pt x="1393271" y="2013207"/>
                    <a:pt x="1364558" y="2013207"/>
                  </a:cubicBezTo>
                  <a:lnTo>
                    <a:pt x="51989" y="2013207"/>
                  </a:lnTo>
                  <a:cubicBezTo>
                    <a:pt x="23276" y="2013207"/>
                    <a:pt x="0" y="1989930"/>
                    <a:pt x="0" y="1961218"/>
                  </a:cubicBezTo>
                  <a:lnTo>
                    <a:pt x="0" y="51989"/>
                  </a:lnTo>
                  <a:cubicBezTo>
                    <a:pt x="0" y="23276"/>
                    <a:pt x="23276" y="0"/>
                    <a:pt x="51989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13558395" y="5198564"/>
            <a:ext cx="3679455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1803053" y="3184792"/>
            <a:ext cx="1549472" cy="1507214"/>
          </a:xfrm>
          <a:custGeom>
            <a:avLst/>
            <a:gdLst/>
            <a:ahLst/>
            <a:cxnLst/>
            <a:rect l="l" t="t" r="r" b="b"/>
            <a:pathLst>
              <a:path w="1549472" h="1507214">
                <a:moveTo>
                  <a:pt x="0" y="0"/>
                </a:moveTo>
                <a:lnTo>
                  <a:pt x="1549473" y="0"/>
                </a:lnTo>
                <a:lnTo>
                  <a:pt x="1549473" y="1507214"/>
                </a:lnTo>
                <a:lnTo>
                  <a:pt x="0" y="150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049211" y="3184792"/>
            <a:ext cx="1482550" cy="1507214"/>
          </a:xfrm>
          <a:custGeom>
            <a:avLst/>
            <a:gdLst/>
            <a:ahLst/>
            <a:cxnLst/>
            <a:rect l="l" t="t" r="r" b="b"/>
            <a:pathLst>
              <a:path w="1482550" h="1507214">
                <a:moveTo>
                  <a:pt x="0" y="0"/>
                </a:moveTo>
                <a:lnTo>
                  <a:pt x="1482550" y="0"/>
                </a:lnTo>
                <a:lnTo>
                  <a:pt x="1482550" y="1507214"/>
                </a:lnTo>
                <a:lnTo>
                  <a:pt x="0" y="1507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78709" y="3277643"/>
            <a:ext cx="1442650" cy="1596494"/>
          </a:xfrm>
          <a:custGeom>
            <a:avLst/>
            <a:gdLst/>
            <a:ahLst/>
            <a:cxnLst/>
            <a:rect l="l" t="t" r="r" b="b"/>
            <a:pathLst>
              <a:path w="1442650" h="1596494">
                <a:moveTo>
                  <a:pt x="0" y="0"/>
                </a:moveTo>
                <a:lnTo>
                  <a:pt x="1442650" y="0"/>
                </a:lnTo>
                <a:lnTo>
                  <a:pt x="1442650" y="1596494"/>
                </a:lnTo>
                <a:lnTo>
                  <a:pt x="0" y="159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505152" y="3281412"/>
            <a:ext cx="1965991" cy="1565644"/>
          </a:xfrm>
          <a:custGeom>
            <a:avLst/>
            <a:gdLst/>
            <a:ahLst/>
            <a:cxnLst/>
            <a:rect l="l" t="t" r="r" b="b"/>
            <a:pathLst>
              <a:path w="1965991" h="1565644">
                <a:moveTo>
                  <a:pt x="0" y="0"/>
                </a:moveTo>
                <a:lnTo>
                  <a:pt x="1965991" y="0"/>
                </a:lnTo>
                <a:lnTo>
                  <a:pt x="1965991" y="1565644"/>
                </a:lnTo>
                <a:lnTo>
                  <a:pt x="0" y="1565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352526" y="694707"/>
            <a:ext cx="11493542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Перспективы развития нейросетей в образовании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3760" y="5768102"/>
            <a:ext cx="3396740" cy="1153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0"/>
              </a:lnSpc>
              <a:spcBef>
                <a:spcPct val="0"/>
              </a:spcBef>
            </a:pPr>
            <a:r>
              <a:rPr lang="en-US" sz="2178" b="1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Развитие персонализированных систем обучения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38436" y="5346055"/>
            <a:ext cx="3304100" cy="2648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7"/>
              </a:lnSpc>
              <a:spcBef>
                <a:spcPct val="0"/>
              </a:spcBef>
            </a:pPr>
            <a:r>
              <a:rPr lang="en-US" sz="2155" b="1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Создание интерактивных и увлекательных уроков с использованием виртуальной и дополненной реальности.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59721" y="5818775"/>
            <a:ext cx="3091907" cy="114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7"/>
              </a:lnSpc>
              <a:spcBef>
                <a:spcPct val="0"/>
              </a:spcBef>
            </a:pPr>
            <a:r>
              <a:rPr lang="en-US" sz="2155" b="1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Автоматизация процессов обучения и оценки.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52169" y="5795464"/>
            <a:ext cx="3091907" cy="1518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7"/>
              </a:lnSpc>
              <a:spcBef>
                <a:spcPct val="0"/>
              </a:spcBef>
            </a:pPr>
            <a:r>
              <a:rPr lang="en-US" sz="2155" b="1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Улучшение доступности образования для всех людей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61529" y="2937389"/>
            <a:ext cx="12164941" cy="4412223"/>
            <a:chOff x="0" y="0"/>
            <a:chExt cx="3203935" cy="11620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32775" y="3353471"/>
            <a:ext cx="11622449" cy="150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262"/>
              </a:lnSpc>
              <a:spcBef>
                <a:spcPct val="0"/>
              </a:spcBef>
            </a:pPr>
            <a:r>
              <a:rPr lang="en-US" sz="8758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ЗАКЛЮЧЕНИЕ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36264" y="5592112"/>
            <a:ext cx="9215471" cy="110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52"/>
              </a:lnSpc>
              <a:spcBef>
                <a:spcPct val="0"/>
              </a:spcBef>
            </a:pPr>
            <a:r>
              <a:rPr lang="en-US" sz="2108" spc="-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Нейросети открывают новые горизонты в образовании. Технология позволяет нам создавать более эффективные, интересные и доступные системы обучения.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Произвольный</PresentationFormat>
  <Paragraphs>64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Poppins Bold</vt:lpstr>
      <vt:lpstr>Montserrat Bold</vt:lpstr>
      <vt:lpstr>Calibri</vt:lpstr>
      <vt:lpstr>Poppins</vt:lpstr>
      <vt:lpstr>Montserrat</vt:lpstr>
      <vt:lpstr>Open Sans Extra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волна 2024 Муниципальное общеобразовательное учреждение «Лингвистическая школа» муниципального образования городской округ Люберцы Московской области</dc:title>
  <cp:lastModifiedBy>Иван Топал</cp:lastModifiedBy>
  <cp:revision>2</cp:revision>
  <dcterms:created xsi:type="dcterms:W3CDTF">2006-08-16T00:00:00Z</dcterms:created>
  <dcterms:modified xsi:type="dcterms:W3CDTF">2024-11-05T11:33:04Z</dcterms:modified>
  <dc:identifier>DAGVc4mh2AU</dc:identifier>
</cp:coreProperties>
</file>